
<file path=[Content_Types].xml><?xml version="1.0" encoding="utf-8"?>
<Types xmlns="http://schemas.openxmlformats.org/package/2006/content-types">
  <Default Extension="png" ContentType="image/png"/>
  <Default Extension="tmp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79" r:id="rId4"/>
    <p:sldId id="263" r:id="rId5"/>
    <p:sldId id="281" r:id="rId6"/>
    <p:sldId id="292" r:id="rId7"/>
    <p:sldId id="286" r:id="rId8"/>
    <p:sldId id="269" r:id="rId9"/>
    <p:sldId id="283" r:id="rId10"/>
    <p:sldId id="273" r:id="rId11"/>
    <p:sldId id="288" r:id="rId12"/>
    <p:sldId id="287" r:id="rId13"/>
    <p:sldId id="293" r:id="rId14"/>
    <p:sldId id="264" r:id="rId15"/>
    <p:sldId id="294" r:id="rId16"/>
    <p:sldId id="289" r:id="rId17"/>
    <p:sldId id="291" r:id="rId18"/>
    <p:sldId id="282" r:id="rId19"/>
  </p:sldIdLst>
  <p:sldSz cx="9144000" cy="6858000" type="screen4x3"/>
  <p:notesSz cx="7077075" cy="89550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findlay\Desktop\WCSO%20FINDLAY\Stats\Hooper%20Stats\Hooper%20Total%20Calls%20Comparis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findlay\Desktop\WCSO%20FINDLAY\Stats\Hooper%20Stats\Hooper%20October%20Calls%20Comparis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findlay\Desktop\WCSO%20FINDLAY\Stats\Hooper%20Stats\Hooper%20Citations%20Graph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findlay\Desktop\WCSO%20FINDLAY\Stats\Hooper%20Stats\Freedom%20Elem%20School%20Visits%20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</a:defRPr>
            </a:pPr>
            <a:r>
              <a:rPr lang="en-US" sz="2400" dirty="0">
                <a:solidFill>
                  <a:schemeClr val="accent1"/>
                </a:solidFill>
                <a:latin typeface="Lithograph" pitchFamily="2" charset="0"/>
              </a:rPr>
              <a:t>JANUARY</a:t>
            </a:r>
            <a:r>
              <a:rPr lang="en-US" sz="2400" baseline="0" dirty="0">
                <a:solidFill>
                  <a:schemeClr val="accent1"/>
                </a:solidFill>
                <a:latin typeface="Lithograph" pitchFamily="2" charset="0"/>
              </a:rPr>
              <a:t> - OCTOBER</a:t>
            </a:r>
            <a:endParaRPr lang="en-US" sz="2400" dirty="0">
              <a:solidFill>
                <a:schemeClr val="accent1"/>
              </a:solidFill>
              <a:latin typeface="Lithograph" pitchFamily="2" charset="0"/>
            </a:endParaRPr>
          </a:p>
        </c:rich>
      </c:tx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Total Calls</c:v>
                </c:pt>
              </c:strCache>
            </c:strRef>
          </c:tx>
          <c:cat>
            <c:numRef>
              <c:f>Sheet1!$B$2:$F$2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1782</c:v>
                </c:pt>
                <c:pt idx="1">
                  <c:v>1871</c:v>
                </c:pt>
                <c:pt idx="2">
                  <c:v>1974</c:v>
                </c:pt>
                <c:pt idx="3">
                  <c:v>2066</c:v>
                </c:pt>
                <c:pt idx="4">
                  <c:v>2395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735744"/>
        <c:axId val="29716480"/>
      </c:lineChart>
      <c:catAx>
        <c:axId val="2873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9716480"/>
        <c:crosses val="autoZero"/>
        <c:auto val="1"/>
        <c:lblAlgn val="ctr"/>
        <c:lblOffset val="100"/>
        <c:noMultiLvlLbl val="0"/>
      </c:catAx>
      <c:valAx>
        <c:axId val="29716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873574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="0"/>
            </a:pPr>
            <a:endParaRPr lang="en-US"/>
          </a:p>
        </c:txPr>
      </c:legendEntry>
      <c:layout/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solidFill>
                  <a:schemeClr val="accent1"/>
                </a:solidFill>
                <a:latin typeface="Lithograph" pitchFamily="2" charset="0"/>
              </a:defRPr>
            </a:pPr>
            <a:r>
              <a:rPr lang="en-US" sz="2400" dirty="0">
                <a:solidFill>
                  <a:schemeClr val="accent1"/>
                </a:solidFill>
                <a:latin typeface="Lithograph" pitchFamily="2" charset="0"/>
              </a:rPr>
              <a:t>OCTOBER</a:t>
            </a:r>
          </a:p>
        </c:rich>
      </c:tx>
      <c:layout>
        <c:manualLayout>
          <c:xMode val="edge"/>
          <c:yMode val="edge"/>
          <c:x val="0.32695736434108524"/>
          <c:y val="1.5925680159256803E-2"/>
        </c:manualLayout>
      </c:layout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Total Reports</c:v>
                </c:pt>
              </c:strCache>
            </c:strRef>
          </c:tx>
          <c:cat>
            <c:numRef>
              <c:f>Sheet1!$B$2:$F$2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63</c:v>
                </c:pt>
                <c:pt idx="1">
                  <c:v>83</c:v>
                </c:pt>
                <c:pt idx="2">
                  <c:v>98</c:v>
                </c:pt>
                <c:pt idx="3">
                  <c:v>86</c:v>
                </c:pt>
                <c:pt idx="4">
                  <c:v>111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750784"/>
        <c:axId val="29752320"/>
      </c:lineChart>
      <c:catAx>
        <c:axId val="29750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9752320"/>
        <c:crosses val="autoZero"/>
        <c:auto val="1"/>
        <c:lblAlgn val="ctr"/>
        <c:lblOffset val="100"/>
        <c:noMultiLvlLbl val="0"/>
      </c:catAx>
      <c:valAx>
        <c:axId val="29752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97507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0">
              <a:latin typeface="+mn-lt"/>
            </a:defRPr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defRPr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JANUARY-OCTOBER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Lithograph" pitchFamily="2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Citations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dPt>
          <c:dLbls>
            <c:dLbl>
              <c:idx val="0"/>
              <c:layout>
                <c:manualLayout>
                  <c:x val="1.680672268907563E-2"/>
                  <c:y val="-0.241074377965587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204481792717087E-2"/>
                  <c:y val="-0.275139235721594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80672268907563E-2"/>
                  <c:y val="-0.288241104089289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605042016806723E-2"/>
                  <c:y val="-0.377333808989614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80672268907563E-2"/>
                  <c:y val="-0.330167082865913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Sheet1!$B$3:$F$3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115</c:v>
                </c:pt>
                <c:pt idx="1">
                  <c:v>133</c:v>
                </c:pt>
                <c:pt idx="2">
                  <c:v>145</c:v>
                </c:pt>
                <c:pt idx="3">
                  <c:v>199</c:v>
                </c:pt>
                <c:pt idx="4">
                  <c:v>169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525504"/>
        <c:axId val="29527040"/>
        <c:axId val="0"/>
      </c:bar3DChart>
      <c:catAx>
        <c:axId val="29525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29527040"/>
        <c:crosses val="autoZero"/>
        <c:auto val="1"/>
        <c:lblAlgn val="ctr"/>
        <c:lblOffset val="100"/>
        <c:noMultiLvlLbl val="0"/>
      </c:catAx>
      <c:valAx>
        <c:axId val="29527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295255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Lithograph" pitchFamily="2" charset="0"/>
              </a:defRPr>
            </a:pPr>
            <a:r>
              <a:rPr lang="en-US" sz="2400" dirty="0" smtClean="0">
                <a:solidFill>
                  <a:schemeClr val="accent1"/>
                </a:solidFill>
                <a:latin typeface="Lithograph" pitchFamily="2" charset="0"/>
              </a:rPr>
              <a:t>JANUARY-OCTOBER</a:t>
            </a:r>
            <a:endParaRPr lang="en-US" sz="2400" dirty="0">
              <a:solidFill>
                <a:schemeClr val="accent1"/>
              </a:solidFill>
              <a:latin typeface="Lithograph" pitchFamily="2" charset="0"/>
            </a:endParaRPr>
          </a:p>
        </c:rich>
      </c:tx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Total Arrests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35</c:v>
                </c:pt>
                <c:pt idx="1">
                  <c:v>28</c:v>
                </c:pt>
                <c:pt idx="2">
                  <c:v>24</c:v>
                </c:pt>
                <c:pt idx="3">
                  <c:v>21</c:v>
                </c:pt>
                <c:pt idx="4">
                  <c:v>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547520"/>
        <c:axId val="29566080"/>
      </c:lineChart>
      <c:catAx>
        <c:axId val="29547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9566080"/>
        <c:crosses val="autoZero"/>
        <c:auto val="1"/>
        <c:lblAlgn val="ctr"/>
        <c:lblOffset val="100"/>
        <c:noMultiLvlLbl val="0"/>
      </c:catAx>
      <c:valAx>
        <c:axId val="29566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95475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accent1"/>
                </a:solidFill>
                <a:latin typeface="Lithograph" pitchFamily="2" charset="0"/>
              </a:rPr>
              <a:t>JANUARY-OCTOBER</a:t>
            </a:r>
            <a:endParaRPr lang="en-US" sz="2800" dirty="0">
              <a:solidFill>
                <a:schemeClr val="accent1"/>
              </a:solidFill>
              <a:latin typeface="Lithograph" pitchFamily="2" charset="0"/>
            </a:endParaRPr>
          </a:p>
        </c:rich>
      </c:tx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School Visits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chemeClr val="accent1">
                  <a:lumMod val="50000"/>
                </a:schemeClr>
              </a:solidFill>
              <a:ln>
                <a:solidFill>
                  <a:srgbClr val="0070C0"/>
                </a:solidFill>
              </a:ln>
            </c:spPr>
          </c:marker>
          <c:cat>
            <c:numRef>
              <c:f>Sheet1!$B$2:$F$2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15</c:v>
                </c:pt>
                <c:pt idx="1">
                  <c:v>25</c:v>
                </c:pt>
                <c:pt idx="2">
                  <c:v>42</c:v>
                </c:pt>
                <c:pt idx="3">
                  <c:v>46</c:v>
                </c:pt>
                <c:pt idx="4">
                  <c:v>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583232"/>
        <c:axId val="29609984"/>
      </c:lineChart>
      <c:catAx>
        <c:axId val="29583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9609984"/>
        <c:crosses val="autoZero"/>
        <c:auto val="1"/>
        <c:lblAlgn val="ctr"/>
        <c:lblOffset val="100"/>
        <c:noMultiLvlLbl val="0"/>
      </c:catAx>
      <c:valAx>
        <c:axId val="29609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958323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accent1"/>
                </a:solidFill>
                <a:latin typeface="Lithograph" pitchFamily="2" charset="0"/>
              </a:rPr>
              <a:t>JANUARY-OCTOBER</a:t>
            </a:r>
            <a:endParaRPr lang="en-US" sz="2800" dirty="0">
              <a:solidFill>
                <a:schemeClr val="accent1"/>
              </a:solidFill>
              <a:latin typeface="Lithograph" pitchFamily="2" charset="0"/>
            </a:endParaRPr>
          </a:p>
        </c:rich>
      </c:tx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School Visits</c:v>
                </c:pt>
              </c:strCache>
            </c:strRef>
          </c:tx>
          <c:marker>
            <c:spPr>
              <a:solidFill>
                <a:schemeClr val="accent1">
                  <a:lumMod val="50000"/>
                </a:schemeClr>
              </a:solidFill>
            </c:spPr>
          </c:marker>
          <c:cat>
            <c:numRef>
              <c:f>Sheet1!$B$2:$F$2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14</c:v>
                </c:pt>
                <c:pt idx="1">
                  <c:v>20</c:v>
                </c:pt>
                <c:pt idx="2">
                  <c:v>30</c:v>
                </c:pt>
                <c:pt idx="3">
                  <c:v>28</c:v>
                </c:pt>
                <c:pt idx="4">
                  <c:v>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949120"/>
        <c:axId val="24951040"/>
      </c:lineChart>
      <c:catAx>
        <c:axId val="24949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4951040"/>
        <c:crosses val="autoZero"/>
        <c:auto val="1"/>
        <c:lblAlgn val="ctr"/>
        <c:lblOffset val="100"/>
        <c:noMultiLvlLbl val="0"/>
      </c:catAx>
      <c:valAx>
        <c:axId val="24951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49491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EF91-C355-4160-951A-919AE863A7A0}" type="datetimeFigureOut">
              <a:rPr lang="en-US" smtClean="0"/>
              <a:t>11/25/2013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7821-C9F2-4AA6-9074-9255709549AB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EF91-C355-4160-951A-919AE863A7A0}" type="datetimeFigureOut">
              <a:rPr lang="en-US" smtClean="0"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7821-C9F2-4AA6-9074-9255709549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EF91-C355-4160-951A-919AE863A7A0}" type="datetimeFigureOut">
              <a:rPr lang="en-US" smtClean="0"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7821-C9F2-4AA6-9074-9255709549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EF91-C355-4160-951A-919AE863A7A0}" type="datetimeFigureOut">
              <a:rPr lang="en-US" smtClean="0"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7821-C9F2-4AA6-9074-9255709549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EF91-C355-4160-951A-919AE863A7A0}" type="datetimeFigureOut">
              <a:rPr lang="en-US" smtClean="0"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7821-C9F2-4AA6-9074-9255709549AB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EF91-C355-4160-951A-919AE863A7A0}" type="datetimeFigureOut">
              <a:rPr lang="en-US" smtClean="0"/>
              <a:t>11/25/2013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7821-C9F2-4AA6-9074-9255709549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EF91-C355-4160-951A-919AE863A7A0}" type="datetimeFigureOut">
              <a:rPr lang="en-US" smtClean="0"/>
              <a:t>11/25/2013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7821-C9F2-4AA6-9074-9255709549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EF91-C355-4160-951A-919AE863A7A0}" type="datetimeFigureOut">
              <a:rPr lang="en-US" smtClean="0"/>
              <a:t>11/25/2013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7821-C9F2-4AA6-9074-9255709549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EF91-C355-4160-951A-919AE863A7A0}" type="datetimeFigureOut">
              <a:rPr lang="en-US" smtClean="0"/>
              <a:t>11/25/2013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7821-C9F2-4AA6-9074-9255709549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EF91-C355-4160-951A-919AE863A7A0}" type="datetimeFigureOut">
              <a:rPr lang="en-US" smtClean="0"/>
              <a:t>11/25/2013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7821-C9F2-4AA6-9074-9255709549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EF91-C355-4160-951A-919AE863A7A0}" type="datetimeFigureOut">
              <a:rPr lang="en-US" smtClean="0"/>
              <a:t>11/25/2013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A157821-C9F2-4AA6-9074-9255709549A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73EF91-C355-4160-951A-919AE863A7A0}" type="datetimeFigureOut">
              <a:rPr lang="en-US" smtClean="0"/>
              <a:t>11/25/2013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157821-C9F2-4AA6-9074-9255709549A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0776" y="609600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tx2"/>
                </a:solidFill>
                <a:latin typeface="Haettenschweiler" pitchFamily="34" charset="0"/>
              </a:rPr>
              <a:t>WEBER COUNTY SHERIFF’S OFFICE</a:t>
            </a:r>
            <a:br>
              <a:rPr lang="en-US" sz="6000" dirty="0" smtClean="0">
                <a:solidFill>
                  <a:schemeClr val="tx2"/>
                </a:solidFill>
                <a:latin typeface="Haettenschweiler" pitchFamily="34" charset="0"/>
              </a:rPr>
            </a:br>
            <a:r>
              <a:rPr lang="en-US" sz="6000" dirty="0" smtClean="0">
                <a:solidFill>
                  <a:schemeClr val="tx2"/>
                </a:solidFill>
                <a:latin typeface="Haettenschweiler" pitchFamily="34" charset="0"/>
              </a:rPr>
              <a:t>HOOPER CITY</a:t>
            </a:r>
            <a:endParaRPr lang="en-US" sz="6000" dirty="0">
              <a:solidFill>
                <a:schemeClr val="tx2"/>
              </a:solidFill>
              <a:latin typeface="Haettenschweiler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9252" y="5784376"/>
            <a:ext cx="7854696" cy="1073624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Haettenschweiler" pitchFamily="34" charset="0"/>
              </a:rPr>
              <a:t>2013 PROGRESS REPORT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Haettenschweiler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497015"/>
            <a:ext cx="4572000" cy="3429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87152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CITATIONS 5-YEAR</a:t>
            </a:r>
            <a:b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</a:b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 COMPARISON 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Lithograph" pitchFamily="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657309"/>
              </p:ext>
            </p:extLst>
          </p:nvPr>
        </p:nvGraphicFramePr>
        <p:xfrm>
          <a:off x="0" y="2011363"/>
          <a:ext cx="9067800" cy="4846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362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088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Arrests </a:t>
            </a:r>
            <a:b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</a:b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5-year Comparison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Lithograph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sz="half" idx="2"/>
          </p:nvPr>
        </p:nvSpPr>
        <p:spPr>
          <a:xfrm>
            <a:off x="-333375" y="2423160"/>
            <a:ext cx="3581400" cy="4434840"/>
          </a:xfrm>
        </p:spPr>
        <p:txBody>
          <a:bodyPr>
            <a:normAutofit/>
          </a:bodyPr>
          <a:lstStyle/>
          <a:p>
            <a:pPr marL="393192" lvl="1" indent="0">
              <a:buNone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Lithograph" pitchFamily="2" charset="0"/>
              </a:rPr>
              <a:t>    ARRESTS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Lithograph" pitchFamily="2" charset="0"/>
            </a:endParaRP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2013    38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Lithograph" pitchFamily="2" charset="0"/>
            </a:endParaRP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2012    21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Lithograph" pitchFamily="2" charset="0"/>
            </a:endParaRP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2011    24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Lithograph" pitchFamily="2" charset="0"/>
            </a:endParaRP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2010   28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Lithograph" pitchFamily="2" charset="0"/>
            </a:endParaRP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2009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   35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Lithograph" pitchFamily="2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Lithograph" pitchFamily="2" charset="0"/>
              </a:rPr>
              <a:t>   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Lithograph" pitchFamily="2" charset="0"/>
              </a:rPr>
              <a:t>   </a:t>
            </a:r>
          </a:p>
          <a:p>
            <a:pPr marL="0" indent="0" algn="ctr">
              <a:buNone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Benguiat Bk BT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Benguiat Bk BT" pitchFamily="18" charset="0"/>
              </a:rPr>
              <a:t>	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Benguiat Bk BT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10979634"/>
              </p:ext>
            </p:extLst>
          </p:nvPr>
        </p:nvGraphicFramePr>
        <p:xfrm>
          <a:off x="2819400" y="2057400"/>
          <a:ext cx="6324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084885"/>
            <a:ext cx="245745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7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856488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bg1">
                    <a:lumMod val="95000"/>
                  </a:schemeClr>
                </a:solidFill>
                <a:latin typeface="Lithograph" pitchFamily="2" charset="0"/>
              </a:rPr>
              <a:t>100+ ARRESTS in 2013</a:t>
            </a:r>
            <a:endParaRPr lang="en-US" sz="5400" b="1" dirty="0">
              <a:solidFill>
                <a:schemeClr val="bg1">
                  <a:lumMod val="95000"/>
                </a:schemeClr>
              </a:solidFill>
              <a:latin typeface="Lithograph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447800"/>
            <a:ext cx="5852582" cy="4389437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TextBox 4"/>
          <p:cNvSpPr txBox="1"/>
          <p:nvPr/>
        </p:nvSpPr>
        <p:spPr>
          <a:xfrm>
            <a:off x="0" y="612454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Lithograph" pitchFamily="2" charset="0"/>
              </a:rPr>
              <a:t>DEPUTY MARK WIAN</a:t>
            </a:r>
            <a:endParaRPr lang="en-US" sz="2400" dirty="0">
              <a:solidFill>
                <a:srgbClr val="FFFF00"/>
              </a:solidFill>
              <a:latin typeface="Lithograp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25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5853"/>
            <a:ext cx="9143999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Lithograph" pitchFamily="2" charset="0"/>
              </a:rPr>
              <a:t>TOMATO DAYS</a:t>
            </a:r>
            <a:endParaRPr lang="en-US" sz="6000" dirty="0">
              <a:solidFill>
                <a:srgbClr val="FF0000"/>
              </a:solidFill>
              <a:latin typeface="Lithograph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316" y="5410200"/>
            <a:ext cx="1262520" cy="12625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070" y="4724400"/>
            <a:ext cx="1870930" cy="18570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709370"/>
            <a:ext cx="1828800" cy="2521927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724400"/>
            <a:ext cx="1981459" cy="18599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94715"/>
            <a:ext cx="1981459" cy="25512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2384806" y="1858263"/>
            <a:ext cx="449554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RODEO &amp; Fireworks</a:t>
            </a:r>
          </a:p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ithograph" pitchFamily="2" charset="0"/>
              </a:rPr>
              <a:t>(Saturday, August 31</a:t>
            </a:r>
            <a:r>
              <a:rPr lang="en-US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ithograph" pitchFamily="2" charset="0"/>
              </a:rPr>
              <a:t>st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ithograph" pitchFamily="2" charset="0"/>
              </a:rPr>
              <a:t>)</a:t>
            </a:r>
          </a:p>
          <a:p>
            <a:pPr algn="ctr"/>
            <a:r>
              <a:rPr lang="en-US" dirty="0" smtClean="0">
                <a:latin typeface="Lithograph" pitchFamily="2" charset="0"/>
              </a:rPr>
              <a:t>Deputy Ortgiesen</a:t>
            </a:r>
          </a:p>
          <a:p>
            <a:pPr algn="ctr"/>
            <a:r>
              <a:rPr lang="en-US" dirty="0" smtClean="0">
                <a:latin typeface="Lithograph" pitchFamily="2" charset="0"/>
              </a:rPr>
              <a:t>Deputy Mcdonald</a:t>
            </a:r>
          </a:p>
          <a:p>
            <a:pPr algn="ctr"/>
            <a:r>
              <a:rPr lang="en-US" dirty="0" smtClean="0">
                <a:latin typeface="Lithograph" pitchFamily="2" charset="0"/>
              </a:rPr>
              <a:t>Deputy Jeffries</a:t>
            </a:r>
          </a:p>
          <a:p>
            <a:pPr algn="ctr"/>
            <a:endParaRPr lang="en-US" dirty="0" smtClean="0">
              <a:latin typeface="Lithograph" pitchFamily="2" charset="0"/>
            </a:endParaRPr>
          </a:p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Parade &amp; Finals Rodeo</a:t>
            </a:r>
          </a:p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ithograph" pitchFamily="2" charset="0"/>
              </a:rPr>
              <a:t>(Monday, September 2</a:t>
            </a:r>
            <a:r>
              <a:rPr lang="en-US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ithograph" pitchFamily="2" charset="0"/>
              </a:rPr>
              <a:t>nd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ithograph" pitchFamily="2" charset="0"/>
              </a:rPr>
              <a:t>)</a:t>
            </a:r>
            <a:endParaRPr lang="en-US" baseline="30000" dirty="0" smtClean="0">
              <a:solidFill>
                <a:schemeClr val="accent1">
                  <a:lumMod val="60000"/>
                  <a:lumOff val="40000"/>
                </a:schemeClr>
              </a:solidFill>
              <a:latin typeface="Lithograph" pitchFamily="2" charset="0"/>
            </a:endParaRPr>
          </a:p>
          <a:p>
            <a:pPr algn="ctr"/>
            <a:r>
              <a:rPr lang="en-US" dirty="0" smtClean="0">
                <a:latin typeface="Lithograph" pitchFamily="2" charset="0"/>
              </a:rPr>
              <a:t>Corporal Greenhalgh</a:t>
            </a:r>
          </a:p>
          <a:p>
            <a:pPr algn="ctr"/>
            <a:r>
              <a:rPr lang="en-US" dirty="0" smtClean="0">
                <a:latin typeface="Lithograph" pitchFamily="2" charset="0"/>
              </a:rPr>
              <a:t>Deputy Vandenberg</a:t>
            </a:r>
          </a:p>
          <a:p>
            <a:pPr algn="ctr"/>
            <a:r>
              <a:rPr lang="en-US" dirty="0" smtClean="0">
                <a:latin typeface="Lithograph" pitchFamily="2" charset="0"/>
              </a:rPr>
              <a:t>Deputy McDonald</a:t>
            </a:r>
          </a:p>
          <a:p>
            <a:pPr algn="ctr"/>
            <a:r>
              <a:rPr lang="en-US" dirty="0" smtClean="0">
                <a:latin typeface="Lithograph" pitchFamily="2" charset="0"/>
              </a:rPr>
              <a:t>Deputy Irvin</a:t>
            </a:r>
          </a:p>
          <a:p>
            <a:pPr algn="ctr"/>
            <a:endParaRPr lang="en-US" dirty="0">
              <a:latin typeface="Lithograp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3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338"/>
            <a:ext cx="8229600" cy="704088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SCHOOL VISITS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Lithograph" pitchFamily="2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525504605"/>
              </p:ext>
            </p:extLst>
          </p:nvPr>
        </p:nvGraphicFramePr>
        <p:xfrm>
          <a:off x="3429000" y="1524000"/>
          <a:ext cx="5638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-152400" y="1676400"/>
            <a:ext cx="3429000" cy="3845720"/>
          </a:xfrm>
        </p:spPr>
        <p:txBody>
          <a:bodyPr/>
          <a:lstStyle/>
          <a:p>
            <a:pPr marL="393192" lvl="1" indent="0" algn="ctr">
              <a:buNone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Lithograph" pitchFamily="2" charset="0"/>
              </a:rPr>
              <a:t>HOOPER</a:t>
            </a:r>
          </a:p>
          <a:p>
            <a:pPr marL="393192" lvl="1" indent="0" algn="ctr">
              <a:buNone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Lithograph" pitchFamily="2" charset="0"/>
              </a:rPr>
              <a:t>ELEMENTARY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Lithograph" pitchFamily="2" charset="0"/>
            </a:endParaRPr>
          </a:p>
          <a:p>
            <a:pPr marL="393192" lvl="1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 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2013     71</a:t>
            </a:r>
            <a:endParaRPr lang="en-US" sz="2200" dirty="0">
              <a:solidFill>
                <a:schemeClr val="accent1">
                  <a:lumMod val="75000"/>
                </a:schemeClr>
              </a:solidFill>
              <a:latin typeface="Lithograph" pitchFamily="2" charset="0"/>
            </a:endParaRPr>
          </a:p>
          <a:p>
            <a:pPr marL="393192" lvl="1" indent="0">
              <a:buNone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  2012    46</a:t>
            </a:r>
            <a:endParaRPr lang="en-US" sz="2200" dirty="0">
              <a:solidFill>
                <a:schemeClr val="accent1">
                  <a:lumMod val="75000"/>
                </a:schemeClr>
              </a:solidFill>
              <a:latin typeface="Lithograph" pitchFamily="2" charset="0"/>
            </a:endParaRPr>
          </a:p>
          <a:p>
            <a:pPr marL="393192" lvl="1" indent="0">
              <a:buNone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  2011     42</a:t>
            </a:r>
            <a:endParaRPr lang="en-US" sz="2200" dirty="0">
              <a:solidFill>
                <a:schemeClr val="accent1">
                  <a:lumMod val="75000"/>
                </a:schemeClr>
              </a:solidFill>
              <a:latin typeface="Lithograph" pitchFamily="2" charset="0"/>
            </a:endParaRPr>
          </a:p>
          <a:p>
            <a:pPr marL="393192" lvl="1" indent="0">
              <a:buNone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  2010    25</a:t>
            </a:r>
            <a:endParaRPr lang="en-US" sz="2200" dirty="0">
              <a:solidFill>
                <a:schemeClr val="accent1">
                  <a:lumMod val="75000"/>
                </a:schemeClr>
              </a:solidFill>
              <a:latin typeface="Lithograph" pitchFamily="2" charset="0"/>
            </a:endParaRPr>
          </a:p>
          <a:p>
            <a:pPr marL="393192" lvl="1" indent="0">
              <a:buNone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  2009    15</a:t>
            </a:r>
            <a:endParaRPr lang="en-US" sz="2200" dirty="0">
              <a:solidFill>
                <a:schemeClr val="accent1">
                  <a:lumMod val="75000"/>
                </a:schemeClr>
              </a:solidFill>
              <a:latin typeface="Lithograph" pitchFamily="2" charset="0"/>
            </a:endParaRPr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24400"/>
            <a:ext cx="2743200" cy="2057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40736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338"/>
            <a:ext cx="8229600" cy="704088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SCHOOL VISITS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Lithograph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-152400" y="1676400"/>
            <a:ext cx="3429000" cy="3845720"/>
          </a:xfrm>
        </p:spPr>
        <p:txBody>
          <a:bodyPr/>
          <a:lstStyle/>
          <a:p>
            <a:pPr marL="393192" lvl="1" indent="0" algn="ctr">
              <a:buNone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Lithograph" pitchFamily="2" charset="0"/>
              </a:rPr>
              <a:t>Freedom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Lithograph" pitchFamily="2" charset="0"/>
            </a:endParaRPr>
          </a:p>
          <a:p>
            <a:pPr marL="393192" lvl="1" indent="0" algn="ctr">
              <a:buNone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Lithograph" pitchFamily="2" charset="0"/>
              </a:rPr>
              <a:t>ELEMENTARY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Lithograph" pitchFamily="2" charset="0"/>
            </a:endParaRPr>
          </a:p>
          <a:p>
            <a:pPr marL="393192" lvl="1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 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2013	    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78</a:t>
            </a:r>
            <a:endParaRPr lang="en-US" sz="2200" dirty="0">
              <a:solidFill>
                <a:schemeClr val="accent1">
                  <a:lumMod val="75000"/>
                </a:schemeClr>
              </a:solidFill>
              <a:latin typeface="Lithograph" pitchFamily="2" charset="0"/>
            </a:endParaRPr>
          </a:p>
          <a:p>
            <a:pPr marL="393192" lvl="1" indent="0">
              <a:buNone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 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2012	    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28</a:t>
            </a:r>
            <a:endParaRPr lang="en-US" sz="2200" dirty="0">
              <a:solidFill>
                <a:schemeClr val="accent1">
                  <a:lumMod val="75000"/>
                </a:schemeClr>
              </a:solidFill>
              <a:latin typeface="Lithograph" pitchFamily="2" charset="0"/>
            </a:endParaRPr>
          </a:p>
          <a:p>
            <a:pPr marL="393192" lvl="1" indent="0">
              <a:buNone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 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2011	    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30</a:t>
            </a:r>
            <a:endParaRPr lang="en-US" sz="2200" dirty="0">
              <a:solidFill>
                <a:schemeClr val="accent1">
                  <a:lumMod val="75000"/>
                </a:schemeClr>
              </a:solidFill>
              <a:latin typeface="Lithograph" pitchFamily="2" charset="0"/>
            </a:endParaRPr>
          </a:p>
          <a:p>
            <a:pPr marL="393192" lvl="1" indent="0">
              <a:buNone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 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2010    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20</a:t>
            </a:r>
            <a:endParaRPr lang="en-US" sz="2200" dirty="0">
              <a:solidFill>
                <a:schemeClr val="accent1">
                  <a:lumMod val="75000"/>
                </a:schemeClr>
              </a:solidFill>
              <a:latin typeface="Lithograph" pitchFamily="2" charset="0"/>
            </a:endParaRPr>
          </a:p>
          <a:p>
            <a:pPr marL="393192" lvl="1" indent="0">
              <a:buNone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  2009  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 14</a:t>
            </a:r>
            <a:endParaRPr lang="en-US" sz="2200" dirty="0">
              <a:solidFill>
                <a:schemeClr val="accent1">
                  <a:lumMod val="75000"/>
                </a:schemeClr>
              </a:solidFill>
              <a:latin typeface="Lithograph" pitchFamily="2" charset="0"/>
            </a:endParaRPr>
          </a:p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130539480"/>
              </p:ext>
            </p:extLst>
          </p:nvPr>
        </p:nvGraphicFramePr>
        <p:xfrm>
          <a:off x="3352800" y="1600200"/>
          <a:ext cx="5715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24400"/>
            <a:ext cx="2743200" cy="2057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45593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r="5942"/>
          <a:stretch>
            <a:fillRect/>
          </a:stretch>
        </p:blipFill>
        <p:spPr>
          <a:xfrm>
            <a:off x="0" y="1377461"/>
            <a:ext cx="3157978" cy="2669665"/>
          </a:xfrm>
          <a:effectLst>
            <a:softEdge rad="127000"/>
          </a:effectLst>
        </p:spPr>
      </p:pic>
      <p:pic>
        <p:nvPicPr>
          <p:cNvPr id="11" name="Content Placeholder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2046"/>
            <a:ext cx="2977662" cy="269630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96" y="1371599"/>
            <a:ext cx="3031807" cy="270803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022" y="1377461"/>
            <a:ext cx="3157978" cy="269630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638" y="4038600"/>
            <a:ext cx="3152116" cy="266699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1" name="Content Placeholder 20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529" y="4068451"/>
            <a:ext cx="2977662" cy="2695765"/>
          </a:xfrm>
          <a:effectLst>
            <a:softEdge rad="127000"/>
          </a:effectLst>
        </p:spPr>
      </p:pic>
      <p:sp>
        <p:nvSpPr>
          <p:cNvPr id="29" name="Rectangle 28"/>
          <p:cNvSpPr/>
          <p:nvPr/>
        </p:nvSpPr>
        <p:spPr>
          <a:xfrm>
            <a:off x="35169" y="661932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WORKING TOGETHER…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1113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1066800"/>
            <a:ext cx="9067800" cy="1008888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we can reach new heights!</a:t>
            </a:r>
            <a:endParaRPr lang="en-US" sz="4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81200"/>
            <a:ext cx="6400800" cy="4800601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08689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1142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52600"/>
            <a:ext cx="9144000" cy="22098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tx1"/>
                </a:solidFill>
                <a:latin typeface="Lithograph" pitchFamily="2" charset="0"/>
              </a:rPr>
              <a:t>QUESTIONS?</a:t>
            </a:r>
            <a:endParaRPr lang="en-US" sz="9600" dirty="0">
              <a:solidFill>
                <a:schemeClr val="tx1"/>
              </a:solidFill>
              <a:latin typeface="Lithograp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042392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Lithograph" pitchFamily="2" charset="0"/>
              </a:rPr>
              <a:t>Follow us online @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Lithograph" pitchFamily="2" charset="0"/>
              </a:rPr>
              <a:t>www.co.weber.ut.us</a:t>
            </a:r>
          </a:p>
          <a:p>
            <a:pPr algn="ctr"/>
            <a:endParaRPr lang="en-US" sz="2800" dirty="0" smtClean="0">
              <a:solidFill>
                <a:schemeClr val="bg1"/>
              </a:solidFill>
              <a:latin typeface="Lithograph" pitchFamily="2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Lithograph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11811"/>
            <a:ext cx="2057400" cy="84618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010747"/>
            <a:ext cx="2057400" cy="84406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013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CALLS FOR SERVICE</a:t>
            </a:r>
            <a:b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</a:b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5-YEAR COMPARISON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Lithograph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-457200" y="2514600"/>
            <a:ext cx="3733800" cy="3718715"/>
          </a:xfrm>
        </p:spPr>
        <p:txBody>
          <a:bodyPr/>
          <a:lstStyle/>
          <a:p>
            <a:pPr marL="393192" lvl="1" indent="0">
              <a:buNone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Lithograph" pitchFamily="2" charset="0"/>
              </a:rPr>
              <a:t>  TOTAL CALLS</a:t>
            </a:r>
          </a:p>
          <a:p>
            <a:pPr marL="393192" lvl="1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2013	     2395</a:t>
            </a: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2012	     2066</a:t>
            </a: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2011	     1974</a:t>
            </a: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2010	     1871</a:t>
            </a: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2009     1782</a:t>
            </a:r>
          </a:p>
          <a:p>
            <a:pPr marL="393192" lvl="1" indent="0">
              <a:buNone/>
            </a:pPr>
            <a:endParaRPr lang="en-US" dirty="0" smtClean="0">
              <a:latin typeface="Lithograph" pitchFamily="2" charset="0"/>
            </a:endParaRPr>
          </a:p>
          <a:p>
            <a:pPr marL="393192" lvl="1" indent="0">
              <a:buNone/>
            </a:pP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3059133"/>
              </p:ext>
            </p:extLst>
          </p:nvPr>
        </p:nvGraphicFramePr>
        <p:xfrm>
          <a:off x="3352800" y="2133600"/>
          <a:ext cx="5715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6" descr="bad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89300"/>
            <a:ext cx="1600199" cy="155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40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CALLS FOR SERVICE</a:t>
            </a:r>
            <a:b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</a:b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5-YEAR COMPARISON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Lithograph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-509954" y="2438400"/>
            <a:ext cx="3733800" cy="3718715"/>
          </a:xfrm>
        </p:spPr>
        <p:txBody>
          <a:bodyPr/>
          <a:lstStyle/>
          <a:p>
            <a:pPr marL="393192" lvl="1" indent="0">
              <a:buNone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Lithograph" pitchFamily="2" charset="0"/>
              </a:rPr>
              <a:t>   REPORTS</a:t>
            </a:r>
          </a:p>
          <a:p>
            <a:pPr marL="393192" lvl="1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2013	   111</a:t>
            </a: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2012	    86</a:t>
            </a: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2011      98</a:t>
            </a: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2010	    83</a:t>
            </a: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2009    63</a:t>
            </a:r>
          </a:p>
          <a:p>
            <a:pPr marL="393192" lvl="1" indent="0">
              <a:buNone/>
            </a:pPr>
            <a:endParaRPr lang="en-US" dirty="0" smtClean="0">
              <a:latin typeface="Lithograph" pitchFamily="2" charset="0"/>
            </a:endParaRPr>
          </a:p>
          <a:p>
            <a:pPr marL="393192" lvl="1" indent="0">
              <a:buNone/>
            </a:pP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86463882"/>
              </p:ext>
            </p:extLst>
          </p:nvPr>
        </p:nvGraphicFramePr>
        <p:xfrm>
          <a:off x="2590800" y="2055690"/>
          <a:ext cx="6553200" cy="478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6" descr="bad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46" y="5242407"/>
            <a:ext cx="1600200" cy="155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3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08888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CALL BREAKDOWN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Lithograph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sz="half" idx="2"/>
          </p:nvPr>
        </p:nvSpPr>
        <p:spPr>
          <a:xfrm>
            <a:off x="-685800" y="2417298"/>
            <a:ext cx="3581400" cy="443484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Lithograph" pitchFamily="2" charset="0"/>
              </a:rPr>
              <a:t>   OCTOBER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Lithograph" pitchFamily="2" charset="0"/>
              </a:rPr>
              <a:t>    217 cAlls</a:t>
            </a:r>
          </a:p>
          <a:p>
            <a:pPr marL="0" indent="0" algn="ctr">
              <a:buNone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Benguiat Bk BT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Benguiat Bk BT" pitchFamily="18" charset="0"/>
              </a:rPr>
              <a:t>	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Benguiat Bk BT" pitchFamily="18" charset="0"/>
              </a:rPr>
              <a:t>Priority 1 – 43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Benguiat Bk BT" pitchFamily="18" charset="0"/>
              </a:rPr>
              <a:t>	Priority 2 – 31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Benguiat Bk BT" pitchFamily="18" charset="0"/>
              </a:rPr>
              <a:t>	Priority 3 – 53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Benguiat Bk BT" pitchFamily="18" charset="0"/>
              </a:rPr>
              <a:t>	Priority 4 – 85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Benguiat Bk BT" pitchFamily="18" charset="0"/>
              </a:rPr>
              <a:t>	Priority 5 – 0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Benguiat Bk BT" pitchFamily="18" charset="0"/>
              </a:rPr>
              <a:t>	Priority 6 - 5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Benguiat Bk BT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80633559"/>
              </p:ext>
            </p:extLst>
          </p:nvPr>
        </p:nvGraphicFramePr>
        <p:xfrm>
          <a:off x="2590800" y="1447800"/>
          <a:ext cx="6400800" cy="5304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7486"/>
                <a:gridCol w="682171"/>
                <a:gridCol w="1001486"/>
                <a:gridCol w="2017486"/>
                <a:gridCol w="682171"/>
              </a:tblGrid>
              <a:tr h="2611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DCE6F1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sng" strike="noStrike" dirty="0">
                          <a:effectLst/>
                        </a:rPr>
                        <a:t>REPORTS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2292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sng" strike="noStrike" dirty="0">
                          <a:effectLst/>
                        </a:rPr>
                        <a:t>CALL DESCRIPTION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sng" strike="noStrike" dirty="0">
                          <a:effectLst/>
                        </a:rPr>
                        <a:t>TOTAL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sng" strike="noStrike" dirty="0">
                          <a:effectLst/>
                        </a:rPr>
                        <a:t>CALL DESCRIPTION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sng" strike="noStrike" dirty="0">
                          <a:effectLst/>
                        </a:rPr>
                        <a:t>TOTAL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2292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911 calls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Missing persons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2292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Alarms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Premise checks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2292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Animal problems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Prowler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2292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Assaults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Reckless drivers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229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Assist fire department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Sex offenses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0000"/>
                    </a:solidFill>
                  </a:tcPr>
                </a:tc>
              </a:tr>
              <a:tr h="2292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Assist other jurisdictions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Stolen vehicles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FF00"/>
                    </a:solidFill>
                  </a:tcPr>
                </a:tc>
              </a:tr>
              <a:tr h="2292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Burglaries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Stolen vehicles recovered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FF00"/>
                    </a:solidFill>
                  </a:tcPr>
                </a:tc>
              </a:tr>
              <a:tr h="2292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Citizen assists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Suspicious activity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2292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Child abuse/neglect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Telephone harassment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2292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Civil disputes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Thefts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FF00"/>
                    </a:solidFill>
                  </a:tcPr>
                </a:tc>
              </a:tr>
              <a:tr h="2292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Community policing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Threatened suicides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2292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Criminal mischief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Threats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2292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Custody disputes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Traffic accidents injury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2292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Deaths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Traffic accidents property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2292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Domestic violence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Traffic hazards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2292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Drug violations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Traffic stops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 smtClean="0">
                          <a:effectLst/>
                        </a:rPr>
                        <a:t>14</a:t>
                      </a:r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2292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Frauds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Vehicle burglaries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FF00"/>
                    </a:solidFill>
                  </a:tcPr>
                </a:tc>
              </a:tr>
              <a:tr h="2292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Hit &amp; run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VIN inspections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2292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Juvenile problems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Warrants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2292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Keep the peace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Welfare checks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229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Medicals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13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80288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PROPERTY CRIMES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Lithograp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3962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+mj-lt"/>
              </a:rPr>
              <a:t>10/01 – Theft of tools.  4500 W. 5100 S.  Possible civil dispute between roommates.</a:t>
            </a:r>
          </a:p>
          <a:p>
            <a:r>
              <a:rPr lang="en-US" dirty="0" smtClean="0">
                <a:latin typeface="+mj-lt"/>
              </a:rPr>
              <a:t>10/07 – Residential Burglary.  5200 S. 4700 W.  Gaming system, other items taken.  History of drug use at home.</a:t>
            </a:r>
          </a:p>
          <a:p>
            <a:r>
              <a:rPr lang="en-US" dirty="0" smtClean="0">
                <a:latin typeface="+mj-lt"/>
              </a:rPr>
              <a:t>10/08 – Vehicle burglary.  5000 S. 4700 W.  Pills taken from unlocked truck.</a:t>
            </a:r>
          </a:p>
          <a:p>
            <a:r>
              <a:rPr lang="en-US" dirty="0" smtClean="0">
                <a:latin typeface="+mj-lt"/>
              </a:rPr>
              <a:t>10/08 – Theft. Left phone at park.  Finder wouldn’t return it.</a:t>
            </a:r>
          </a:p>
          <a:p>
            <a:r>
              <a:rPr lang="en-US" dirty="0" smtClean="0">
                <a:latin typeface="+mj-lt"/>
              </a:rPr>
              <a:t>10/16 – Vehicle burglary.  Widdison Auto.  5215 S. 5500 W.  Trailer broken into.</a:t>
            </a:r>
          </a:p>
          <a:p>
            <a:r>
              <a:rPr lang="en-US" dirty="0" smtClean="0">
                <a:latin typeface="+mj-lt"/>
              </a:rPr>
              <a:t>10/23 – Burglary.  Hooper Self-Storage.  5215 W. 4000 S. Storage unit broken into.</a:t>
            </a:r>
          </a:p>
          <a:p>
            <a:r>
              <a:rPr lang="en-US" dirty="0" smtClean="0">
                <a:latin typeface="+mj-lt"/>
              </a:rPr>
              <a:t>10/24 – Theft.  Sinclair.  5500 S. 5500 W.  Gas skip.</a:t>
            </a:r>
          </a:p>
          <a:p>
            <a:r>
              <a:rPr lang="en-US" dirty="0" smtClean="0">
                <a:latin typeface="+mj-lt"/>
              </a:rPr>
              <a:t>10/25 – Residential Burglary.  5200 S. 4700 W.  Suspects break into home.  Pepper spray occupant.  History of drug use.</a:t>
            </a:r>
          </a:p>
          <a:p>
            <a:r>
              <a:rPr lang="en-US" dirty="0" smtClean="0">
                <a:latin typeface="+mj-lt"/>
              </a:rPr>
              <a:t>10/27 – Burglary.  Hooper Self-Storage.  5215 W. 4000 S.  Storage unit broken into.  </a:t>
            </a:r>
            <a:endParaRPr lang="en-US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21115"/>
            <a:ext cx="2641600" cy="1981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821115"/>
            <a:ext cx="2641600" cy="1981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821115"/>
            <a:ext cx="2641600" cy="1981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64367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lfindlay\Desktop\WCSO FINDLAY\My Pictures\Hooper Photos\theft repo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61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533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INVESTIGATIONS</a:t>
            </a:r>
            <a:endParaRPr lang="en-US" sz="6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81200"/>
            <a:ext cx="2166082" cy="4433888"/>
          </a:xfrm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2438400" y="1676400"/>
            <a:ext cx="6400800" cy="51054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 small percentage of offenders are responsible for a large percentage of </a:t>
            </a:r>
            <a:r>
              <a:rPr lang="en-US" sz="2800" dirty="0" smtClean="0"/>
              <a:t>crime</a:t>
            </a:r>
            <a:endParaRPr lang="en-US" sz="2800" dirty="0"/>
          </a:p>
          <a:p>
            <a:r>
              <a:rPr lang="en-US" sz="2800" dirty="0"/>
              <a:t>Many property crimes are drug-related</a:t>
            </a:r>
          </a:p>
          <a:p>
            <a:r>
              <a:rPr lang="en-US" sz="2800" dirty="0"/>
              <a:t>Identify criminal groups and individuals</a:t>
            </a:r>
          </a:p>
          <a:p>
            <a:r>
              <a:rPr lang="en-US" sz="2800" dirty="0"/>
              <a:t>Utilize all available resources</a:t>
            </a:r>
          </a:p>
          <a:p>
            <a:r>
              <a:rPr lang="en-US" sz="2800" dirty="0"/>
              <a:t>Solve crimes and make </a:t>
            </a:r>
            <a:r>
              <a:rPr lang="en-US" sz="2800" dirty="0" smtClean="0"/>
              <a:t>arrests</a:t>
            </a:r>
          </a:p>
          <a:p>
            <a:r>
              <a:rPr lang="en-US" sz="2800" dirty="0" smtClean="0"/>
              <a:t>Significant drop in property crimes this summer due to arrests of targeted groups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7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CRIME PATTERNS AND CONCERNS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Lithograp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Overall call volume has increased in 2013.  This is not due to an increase in crime but rather an increase in community-oriented policing efforts such as school visits.</a:t>
            </a:r>
          </a:p>
          <a:p>
            <a:r>
              <a:rPr lang="en-US" dirty="0" smtClean="0"/>
              <a:t>Overall, violent crime and property crime rates remain relatively low.</a:t>
            </a:r>
          </a:p>
          <a:p>
            <a:r>
              <a:rPr lang="en-US" dirty="0" smtClean="0"/>
              <a:t>Existing property crimes appear to be random and not isolated to a particular area.</a:t>
            </a:r>
          </a:p>
          <a:p>
            <a:r>
              <a:rPr lang="en-US" dirty="0" smtClean="0"/>
              <a:t>More effective deployment of resources has allowed deputies to send more time in their assigned cities.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MAJOR CALLS = MAJOR RESPONSE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2057400"/>
            <a:ext cx="8229600" cy="4191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accent1"/>
                </a:solidFill>
                <a:latin typeface="Lithograph" pitchFamily="2" charset="0"/>
              </a:rPr>
              <a:t>On 04/03/2013 A Six Year-old Boy went missing.  The following resources were </a:t>
            </a:r>
            <a:r>
              <a:rPr lang="en-US" sz="2000" dirty="0" smtClean="0">
                <a:solidFill>
                  <a:schemeClr val="accent1"/>
                </a:solidFill>
                <a:latin typeface="Lithograph" pitchFamily="2" charset="0"/>
              </a:rPr>
              <a:t>Deployed:</a:t>
            </a:r>
            <a:endParaRPr lang="en-US" sz="2000" dirty="0">
              <a:solidFill>
                <a:schemeClr val="accent1"/>
              </a:solidFill>
              <a:latin typeface="Lithograph" pitchFamily="2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  <a:latin typeface="Lithograph" pitchFamily="2" charset="0"/>
              </a:rPr>
              <a:t>1 Lieutenant    2 sergeants     6 dEputies</a:t>
            </a:r>
            <a:endParaRPr lang="en-US" sz="2000" dirty="0">
              <a:solidFill>
                <a:srgbClr val="FF0000"/>
              </a:solidFill>
              <a:latin typeface="Lithograph" pitchFamily="2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  <a:latin typeface="Lithograph" pitchFamily="2" charset="0"/>
              </a:rPr>
              <a:t>5 Detectives    1 </a:t>
            </a:r>
            <a:r>
              <a:rPr lang="en-US" sz="2000" dirty="0">
                <a:solidFill>
                  <a:srgbClr val="FF0000"/>
                </a:solidFill>
                <a:latin typeface="Lithograph" pitchFamily="2" charset="0"/>
              </a:rPr>
              <a:t>Risk Management AssisTant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429000"/>
            <a:ext cx="5638799" cy="33528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740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1814</TotalTime>
  <Words>563</Words>
  <Application>Microsoft Office PowerPoint</Application>
  <PresentationFormat>On-screen Show (4:3)</PresentationFormat>
  <Paragraphs>226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WEBER COUNTY SHERIFF’S OFFICE HOOPER CITY</vt:lpstr>
      <vt:lpstr>CALLS FOR SERVICE 5-YEAR COMPARISON</vt:lpstr>
      <vt:lpstr>CALLS FOR SERVICE 5-YEAR COMPARISON</vt:lpstr>
      <vt:lpstr>CALL BREAKDOWN</vt:lpstr>
      <vt:lpstr>PROPERTY CRIMES</vt:lpstr>
      <vt:lpstr>PowerPoint Presentation</vt:lpstr>
      <vt:lpstr>INVESTIGATIONS</vt:lpstr>
      <vt:lpstr>CRIME PATTERNS AND CONCERNS</vt:lpstr>
      <vt:lpstr>MAJOR CALLS = MAJOR RESPONSE</vt:lpstr>
      <vt:lpstr>CITATIONS 5-YEAR  COMPARISON </vt:lpstr>
      <vt:lpstr>Arrests  5-year Comparison</vt:lpstr>
      <vt:lpstr>100+ ARRESTS in 2013</vt:lpstr>
      <vt:lpstr>TOMATO DAYS</vt:lpstr>
      <vt:lpstr>SCHOOL VISITS</vt:lpstr>
      <vt:lpstr>SCHOOL VISITS</vt:lpstr>
      <vt:lpstr>PowerPoint Presentation</vt:lpstr>
      <vt:lpstr>we can reach new heights!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Findlay, Lane</dc:creator>
  <cp:lastModifiedBy>Findlay, Lane</cp:lastModifiedBy>
  <cp:revision>155</cp:revision>
  <cp:lastPrinted>2013-03-12T19:23:21Z</cp:lastPrinted>
  <dcterms:created xsi:type="dcterms:W3CDTF">2013-03-04T23:12:09Z</dcterms:created>
  <dcterms:modified xsi:type="dcterms:W3CDTF">2013-11-25T23:32:20Z</dcterms:modified>
</cp:coreProperties>
</file>